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ntonio Bold" panose="020B0604020202020204" charset="0"/>
      <p:regular r:id="rId21"/>
    </p:embeddedFont>
    <p:embeddedFont>
      <p:font typeface="Antonio Bold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 Bold" panose="020B0604020202020204" charset="0"/>
      <p:regular r:id="rId27"/>
    </p:embeddedFont>
    <p:embeddedFont>
      <p:font typeface="Montserrat Classic Bold" panose="020B0604020202020204" charset="0"/>
      <p:regular r:id="rId28"/>
    </p:embeddedFont>
    <p:embeddedFont>
      <p:font typeface="Mr Dafoe" panose="020B0604020202020204" charset="0"/>
      <p:regular r:id="rId29"/>
    </p:embeddedFont>
    <p:embeddedFont>
      <p:font typeface="Now Bold" panose="020B0604020202020204" charset="0"/>
      <p:regular r:id="rId30"/>
    </p:embeddedFont>
    <p:embeddedFont>
      <p:font typeface="Open Sauce Light" panose="020B0604020202020204" charset="0"/>
      <p:regular r:id="rId31"/>
    </p:embeddedFont>
    <p:embeddedFont>
      <p:font typeface="Open Sauce Light Bold" panose="020B0604020202020204" charset="0"/>
      <p:regular r:id="rId32"/>
    </p:embeddedFont>
    <p:embeddedFont>
      <p:font typeface="Oswald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21" Type="http://schemas.openxmlformats.org/officeDocument/2006/relationships/image" Target="../media/image59.svg"/><Relationship Id="rId34" Type="http://schemas.openxmlformats.org/officeDocument/2006/relationships/image" Target="../media/image72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33" Type="http://schemas.openxmlformats.org/officeDocument/2006/relationships/image" Target="../media/image71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31" Type="http://schemas.openxmlformats.org/officeDocument/2006/relationships/image" Target="../media/image69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svg"/><Relationship Id="rId30" Type="http://schemas.openxmlformats.org/officeDocument/2006/relationships/image" Target="../media/image68.png"/><Relationship Id="rId35" Type="http://schemas.openxmlformats.org/officeDocument/2006/relationships/image" Target="../media/image73.svg"/><Relationship Id="rId8" Type="http://schemas.openxmlformats.org/officeDocument/2006/relationships/image" Target="../media/image46.png"/><Relationship Id="rId3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svg"/><Relationship Id="rId18" Type="http://schemas.openxmlformats.org/officeDocument/2006/relationships/image" Target="../media/image72.png"/><Relationship Id="rId3" Type="http://schemas.openxmlformats.org/officeDocument/2006/relationships/image" Target="../media/image47.svg"/><Relationship Id="rId21" Type="http://schemas.openxmlformats.org/officeDocument/2006/relationships/image" Target="../media/image75.svg"/><Relationship Id="rId7" Type="http://schemas.openxmlformats.org/officeDocument/2006/relationships/image" Target="../media/image51.svg"/><Relationship Id="rId12" Type="http://schemas.openxmlformats.org/officeDocument/2006/relationships/image" Target="../media/image60.png"/><Relationship Id="rId17" Type="http://schemas.openxmlformats.org/officeDocument/2006/relationships/image" Target="../media/image71.svg"/><Relationship Id="rId2" Type="http://schemas.openxmlformats.org/officeDocument/2006/relationships/image" Target="../media/image4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9.svg"/><Relationship Id="rId5" Type="http://schemas.openxmlformats.org/officeDocument/2006/relationships/image" Target="../media/image49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73.svg"/><Relationship Id="rId4" Type="http://schemas.openxmlformats.org/officeDocument/2006/relationships/image" Target="../media/image48.png"/><Relationship Id="rId9" Type="http://schemas.openxmlformats.org/officeDocument/2006/relationships/image" Target="../media/image55.svg"/><Relationship Id="rId14" Type="http://schemas.openxmlformats.org/officeDocument/2006/relationships/image" Target="../media/image62.png"/><Relationship Id="rId22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" t="7691" b="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42975"/>
            <a:ext cx="18288000" cy="6242339"/>
            <a:chOff x="0" y="0"/>
            <a:chExt cx="6186311" cy="21116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111606"/>
            </a:xfrm>
            <a:custGeom>
              <a:avLst/>
              <a:gdLst/>
              <a:ahLst/>
              <a:cxnLst/>
              <a:rect l="l" t="t" r="r" b="b"/>
              <a:pathLst>
                <a:path w="6186311" h="2111606">
                  <a:moveTo>
                    <a:pt x="0" y="0"/>
                  </a:moveTo>
                  <a:lnTo>
                    <a:pt x="6186311" y="0"/>
                  </a:lnTo>
                  <a:lnTo>
                    <a:pt x="6186311" y="2111606"/>
                  </a:lnTo>
                  <a:lnTo>
                    <a:pt x="0" y="2111606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1957303"/>
            <a:ext cx="16230600" cy="430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20"/>
              </a:lnSpc>
            </a:pPr>
            <a:r>
              <a:rPr lang="en-US" sz="10200" spc="204">
                <a:solidFill>
                  <a:srgbClr val="0F4C81"/>
                </a:solidFill>
                <a:latin typeface="Oswald Bold"/>
              </a:rPr>
              <a:t>LA GESTIÓN MEDIOAMBIENTAL </a:t>
            </a:r>
          </a:p>
          <a:p>
            <a:pPr algn="ctr">
              <a:lnSpc>
                <a:spcPts val="11220"/>
              </a:lnSpc>
            </a:pPr>
            <a:r>
              <a:rPr lang="en-US" sz="10200" spc="204">
                <a:solidFill>
                  <a:srgbClr val="0F4C81"/>
                </a:solidFill>
                <a:latin typeface="Oswald Bold"/>
              </a:rPr>
              <a:t>COMO MOTOR DEL CAMBIO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2" r="10595"/>
          <a:stretch>
            <a:fillRect/>
          </a:stretch>
        </p:blipFill>
        <p:spPr>
          <a:xfrm>
            <a:off x="1028700" y="7754274"/>
            <a:ext cx="3715966" cy="21770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3281" y="7675051"/>
            <a:ext cx="1966019" cy="22562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744666" y="8122555"/>
            <a:ext cx="9909964" cy="130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</a:pPr>
            <a:r>
              <a:rPr lang="en-US" sz="2649" spc="185">
                <a:solidFill>
                  <a:srgbClr val="E07125"/>
                </a:solidFill>
                <a:latin typeface="Montserrat Classic Bold"/>
              </a:rPr>
              <a:t>III ENCUENTRO DE PACKAGING Y ECONOMÍA CIRCULAR: DEBATE ABIERTO</a:t>
            </a:r>
          </a:p>
          <a:p>
            <a:pPr algn="ctr">
              <a:lnSpc>
                <a:spcPts val="2870"/>
              </a:lnSpc>
            </a:pPr>
            <a:r>
              <a:rPr lang="en-US" sz="2050" spc="143">
                <a:solidFill>
                  <a:srgbClr val="E07125"/>
                </a:solidFill>
                <a:latin typeface="Montserrat Classic Bold"/>
              </a:rPr>
              <a:t>14 de diciembre de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86600" y="0"/>
            <a:ext cx="9525" cy="10950960"/>
          </a:xfrm>
          <a:prstGeom prst="rect">
            <a:avLst/>
          </a:prstGeom>
          <a:solidFill>
            <a:srgbClr val="351F1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221" y="1411121"/>
            <a:ext cx="2901903" cy="1935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r="8834"/>
          <a:stretch>
            <a:fillRect/>
          </a:stretch>
        </p:blipFill>
        <p:spPr>
          <a:xfrm>
            <a:off x="206221" y="4300407"/>
            <a:ext cx="2901903" cy="16861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221" y="6940975"/>
            <a:ext cx="2901903" cy="1934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6125" y="-645005"/>
            <a:ext cx="15687182" cy="1093200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291362" y="0"/>
            <a:ext cx="14996638" cy="10287000"/>
            <a:chOff x="0" y="0"/>
            <a:chExt cx="3600149" cy="24695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00148" cy="2469536"/>
            </a:xfrm>
            <a:custGeom>
              <a:avLst/>
              <a:gdLst/>
              <a:ahLst/>
              <a:cxnLst/>
              <a:rect l="l" t="t" r="r" b="b"/>
              <a:pathLst>
                <a:path w="3600148" h="2469536">
                  <a:moveTo>
                    <a:pt x="0" y="0"/>
                  </a:moveTo>
                  <a:lnTo>
                    <a:pt x="3600148" y="0"/>
                  </a:lnTo>
                  <a:lnTo>
                    <a:pt x="3600148" y="2469536"/>
                  </a:lnTo>
                  <a:lnTo>
                    <a:pt x="0" y="2469536"/>
                  </a:lnTo>
                  <a:close/>
                </a:path>
              </a:pathLst>
            </a:custGeom>
            <a:solidFill>
              <a:srgbClr val="F1F0EA">
                <a:alpha val="48627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685508" y="1504466"/>
            <a:ext cx="6337192" cy="1748516"/>
            <a:chOff x="0" y="0"/>
            <a:chExt cx="8449589" cy="233135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24990"/>
              <a:ext cx="8449589" cy="149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Open Sauce Light"/>
                </a:rPr>
                <a:t>Nuevas regulaciones en la gestión de todos los vectores ambientales (residuos, emisiones atmosféricas, vertidos aguas, energía, etc...)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540"/>
              <a:ext cx="8449589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400">
                  <a:solidFill>
                    <a:srgbClr val="351F16"/>
                  </a:solidFill>
                  <a:latin typeface="Open Sauce Light Bold"/>
                </a:rPr>
                <a:t>ÁMBITO LEGAL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296017" y="1398389"/>
            <a:ext cx="1863658" cy="229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64"/>
              </a:lnSpc>
            </a:pPr>
            <a:r>
              <a:rPr lang="en-US" sz="15137" dirty="0">
                <a:solidFill>
                  <a:srgbClr val="E07125"/>
                </a:solidFill>
                <a:latin typeface="Antonio Bold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9759" y="4065389"/>
            <a:ext cx="2096173" cy="229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64"/>
              </a:lnSpc>
            </a:pPr>
            <a:r>
              <a:rPr lang="en-US" sz="15137" dirty="0">
                <a:solidFill>
                  <a:srgbClr val="E07125"/>
                </a:solidFill>
                <a:latin typeface="Antonio Bold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9759" y="6819900"/>
            <a:ext cx="2096173" cy="229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64"/>
              </a:lnSpc>
            </a:pPr>
            <a:r>
              <a:rPr lang="en-US" sz="15137" dirty="0">
                <a:solidFill>
                  <a:srgbClr val="E07125"/>
                </a:solidFill>
                <a:latin typeface="Antonio Bold"/>
              </a:rPr>
              <a:t>03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685508" y="4078077"/>
            <a:ext cx="6337192" cy="2130845"/>
            <a:chOff x="0" y="0"/>
            <a:chExt cx="8449589" cy="284112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824937"/>
              <a:ext cx="8449589" cy="2007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6"/>
                </a:lnSpc>
              </a:pPr>
              <a:r>
                <a:rPr lang="en-US" sz="2154">
                  <a:solidFill>
                    <a:srgbClr val="351F16"/>
                  </a:solidFill>
                  <a:latin typeface="Open Sauce Light"/>
                </a:rPr>
                <a:t>Nuevos fondos de inversión ISR, nuevos impuestos medioambientales por contaminación, nuevos mercados de valores por contaminar menos (huella de carbono).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540"/>
              <a:ext cx="8449589" cy="48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400">
                  <a:solidFill>
                    <a:srgbClr val="351F16"/>
                  </a:solidFill>
                  <a:latin typeface="Open Sauce Light Bold"/>
                </a:rPr>
                <a:t>ÁMBITO ECONÓMICO FINANCIERO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85508" y="6842853"/>
            <a:ext cx="6337192" cy="2130845"/>
            <a:chOff x="0" y="0"/>
            <a:chExt cx="8449589" cy="2841127"/>
          </a:xfrm>
        </p:grpSpPr>
        <p:sp>
          <p:nvSpPr>
            <p:cNvPr id="19" name="TextBox 19"/>
            <p:cNvSpPr txBox="1"/>
            <p:nvPr/>
          </p:nvSpPr>
          <p:spPr>
            <a:xfrm>
              <a:off x="0" y="824937"/>
              <a:ext cx="8449589" cy="2007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6"/>
                </a:lnSpc>
              </a:pPr>
              <a:r>
                <a:rPr lang="en-US" sz="2154">
                  <a:solidFill>
                    <a:srgbClr val="351F16"/>
                  </a:solidFill>
                  <a:latin typeface="Open Sauce Light"/>
                </a:rPr>
                <a:t>Nuevas generaciones demandando productos servicios y productos más sostenibles, nuevos modelos empresariales más orientados al servicio.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540"/>
              <a:ext cx="8449589" cy="48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400">
                  <a:solidFill>
                    <a:srgbClr val="351F16"/>
                  </a:solidFill>
                  <a:latin typeface="Open Sauce Light Bold"/>
                </a:rPr>
                <a:t>ÁMBITO SOCIAL Y NUEVOS MODELOS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85508" y="539552"/>
            <a:ext cx="2276673" cy="48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2"/>
              </a:lnSpc>
            </a:pPr>
            <a:r>
              <a:rPr lang="en-US" sz="3210">
                <a:solidFill>
                  <a:srgbClr val="FD6925"/>
                </a:solidFill>
                <a:latin typeface="Antonio Bold"/>
              </a:rPr>
              <a:t>ENTORNO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987909" y="2011691"/>
            <a:ext cx="8312183" cy="136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9"/>
              </a:lnSpc>
            </a:pPr>
            <a:r>
              <a:rPr lang="en-US" sz="9049">
                <a:solidFill>
                  <a:srgbClr val="0F4C81"/>
                </a:solidFill>
                <a:latin typeface="Antonio Bold"/>
              </a:rPr>
              <a:t>CUMBRE MUNDIAL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35384" y="5598157"/>
            <a:ext cx="2781660" cy="2774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4874">
                <a:solidFill>
                  <a:srgbClr val="E07125"/>
                </a:solidFill>
                <a:latin typeface="Antonio Bold"/>
              </a:rPr>
              <a:t>ESCENARIO</a:t>
            </a:r>
          </a:p>
          <a:p>
            <a:pPr marL="719664" lvl="1" indent="-359832">
              <a:lnSpc>
                <a:spcPts val="3999"/>
              </a:lnSpc>
              <a:buFont typeface="Arial"/>
              <a:buChar char="•"/>
            </a:pPr>
            <a:r>
              <a:rPr lang="en-US" sz="3333">
                <a:solidFill>
                  <a:srgbClr val="E07125"/>
                </a:solidFill>
                <a:latin typeface="Antonio Bold"/>
              </a:rPr>
              <a:t>VOLÁTIL</a:t>
            </a:r>
          </a:p>
          <a:p>
            <a:pPr marL="719664" lvl="1" indent="-359832">
              <a:lnSpc>
                <a:spcPts val="3999"/>
              </a:lnSpc>
              <a:buFont typeface="Arial"/>
              <a:buChar char="•"/>
            </a:pPr>
            <a:r>
              <a:rPr lang="en-US" sz="3333">
                <a:solidFill>
                  <a:srgbClr val="E07125"/>
                </a:solidFill>
                <a:latin typeface="Antonio Bold"/>
              </a:rPr>
              <a:t>INCIERTO</a:t>
            </a:r>
          </a:p>
          <a:p>
            <a:pPr marL="719664" lvl="1" indent="-359832">
              <a:lnSpc>
                <a:spcPts val="3999"/>
              </a:lnSpc>
              <a:buFont typeface="Arial"/>
              <a:buChar char="•"/>
            </a:pPr>
            <a:r>
              <a:rPr lang="en-US" sz="3333">
                <a:solidFill>
                  <a:srgbClr val="E07125"/>
                </a:solidFill>
                <a:latin typeface="Antonio Bold"/>
              </a:rPr>
              <a:t>COMPLEJO</a:t>
            </a:r>
          </a:p>
          <a:p>
            <a:pPr marL="719664" lvl="1" indent="-359832">
              <a:lnSpc>
                <a:spcPts val="3999"/>
              </a:lnSpc>
              <a:buFont typeface="Arial"/>
              <a:buChar char="•"/>
            </a:pPr>
            <a:r>
              <a:rPr lang="en-US" sz="3333">
                <a:solidFill>
                  <a:srgbClr val="E07125"/>
                </a:solidFill>
                <a:latin typeface="Antonio Bold"/>
              </a:rPr>
              <a:t>AMBIGUO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525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0" t="2933" b="2933"/>
          <a:stretch>
            <a:fillRect/>
          </a:stretch>
        </p:blipFill>
        <p:spPr>
          <a:xfrm>
            <a:off x="0" y="0"/>
            <a:ext cx="662965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288166" y="4463504"/>
            <a:ext cx="8312183" cy="136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9"/>
              </a:lnSpc>
            </a:pPr>
            <a:r>
              <a:rPr lang="en-US" sz="9049">
                <a:solidFill>
                  <a:srgbClr val="FFFFFF"/>
                </a:solidFill>
                <a:latin typeface="Antonio Bold"/>
              </a:rPr>
              <a:t>MOTOR DEL CAMBIO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47874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63" r="16422"/>
          <a:stretch>
            <a:fillRect/>
          </a:stretch>
        </p:blipFill>
        <p:spPr>
          <a:xfrm>
            <a:off x="0" y="0"/>
            <a:ext cx="7408547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0"/>
            <a:ext cx="7408547" cy="10287000"/>
            <a:chOff x="0" y="0"/>
            <a:chExt cx="1913890" cy="265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2657496"/>
            </a:xfrm>
            <a:custGeom>
              <a:avLst/>
              <a:gdLst/>
              <a:ahLst/>
              <a:cxnLst/>
              <a:rect l="l" t="t" r="r" b="b"/>
              <a:pathLst>
                <a:path w="1913890" h="2657496">
                  <a:moveTo>
                    <a:pt x="0" y="0"/>
                  </a:moveTo>
                  <a:lnTo>
                    <a:pt x="1913890" y="0"/>
                  </a:lnTo>
                  <a:lnTo>
                    <a:pt x="1913890" y="2657496"/>
                  </a:lnTo>
                  <a:lnTo>
                    <a:pt x="0" y="2657496"/>
                  </a:lnTo>
                  <a:close/>
                </a:path>
              </a:pathLst>
            </a:custGeom>
            <a:solidFill>
              <a:srgbClr val="F1F0EA">
                <a:alpha val="4078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654204" y="6700569"/>
            <a:ext cx="2605096" cy="2557731"/>
            <a:chOff x="0" y="0"/>
            <a:chExt cx="3473462" cy="34103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473462" cy="3410308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566976" y="1225825"/>
              <a:ext cx="2339508" cy="1066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5"/>
                </a:lnSpc>
              </a:pPr>
              <a:r>
                <a:rPr lang="en-US" sz="4125" dirty="0">
                  <a:solidFill>
                    <a:srgbClr val="FFFFFF"/>
                  </a:solidFill>
                  <a:latin typeface="Mont Bold"/>
                </a:rPr>
                <a:t>7-9 R's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81680" y="7166913"/>
            <a:ext cx="2170307" cy="20913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338517" y="-120617"/>
            <a:ext cx="5306454" cy="761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54"/>
              </a:lnSpc>
            </a:pPr>
            <a:r>
              <a:rPr lang="en-US" sz="49962" dirty="0">
                <a:solidFill>
                  <a:srgbClr val="E07125"/>
                </a:solidFill>
                <a:latin typeface="Antonio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81680" y="1038225"/>
            <a:ext cx="5193629" cy="274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9"/>
              </a:lnSpc>
            </a:pPr>
            <a:r>
              <a:rPr lang="en-US" sz="9049">
                <a:solidFill>
                  <a:srgbClr val="E07125"/>
                </a:solidFill>
                <a:latin typeface="Antonio Bold"/>
              </a:rPr>
              <a:t>USO DE LOS RECURSOS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1680" y="4051299"/>
            <a:ext cx="4213114" cy="210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85" lvl="1" indent="-431792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ntonio Bold"/>
              </a:rPr>
              <a:t>Materias Primas</a:t>
            </a:r>
          </a:p>
          <a:p>
            <a:pPr marL="863585" lvl="1" indent="-431792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ntonio Bold"/>
              </a:rPr>
              <a:t>Agua</a:t>
            </a:r>
          </a:p>
          <a:p>
            <a:pPr marL="863585" lvl="1" indent="-431792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ntonio Bold"/>
              </a:rPr>
              <a:t>Energía</a:t>
            </a:r>
          </a:p>
        </p:txBody>
      </p:sp>
      <p:sp>
        <p:nvSpPr>
          <p:cNvPr id="13" name="AutoShape 13"/>
          <p:cNvSpPr/>
          <p:nvPr/>
        </p:nvSpPr>
        <p:spPr>
          <a:xfrm rot="-37247">
            <a:off x="11277614" y="8099351"/>
            <a:ext cx="2943891" cy="18475"/>
          </a:xfrm>
          <a:prstGeom prst="line">
            <a:avLst/>
          </a:prstGeom>
          <a:ln w="161925" cap="rnd">
            <a:solidFill>
              <a:srgbClr val="E0712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14548443" y="2627770"/>
            <a:ext cx="2710858" cy="353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0F4C81"/>
                </a:solidFill>
                <a:latin typeface="Montserrat Classic Bold"/>
              </a:rPr>
              <a:t>REFLEXIONAR</a:t>
            </a:r>
          </a:p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0F4C81"/>
                </a:solidFill>
                <a:latin typeface="Montserrat Classic Bold"/>
              </a:rPr>
              <a:t>RECHAZAR</a:t>
            </a:r>
          </a:p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0F4C81"/>
                </a:solidFill>
                <a:latin typeface="Montserrat Classic Bold"/>
              </a:rPr>
              <a:t>REDUCIR</a:t>
            </a:r>
          </a:p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0F4C81"/>
                </a:solidFill>
                <a:latin typeface="Montserrat Classic Bold"/>
              </a:rPr>
              <a:t>REUTILIZAR</a:t>
            </a:r>
          </a:p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0F4C81"/>
                </a:solidFill>
                <a:latin typeface="Montserrat Classic Bold"/>
              </a:rPr>
              <a:t>REPARAR</a:t>
            </a:r>
          </a:p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0F4C81"/>
                </a:solidFill>
                <a:latin typeface="Montserrat Classic Bold"/>
              </a:rPr>
              <a:t>RECICLAR</a:t>
            </a:r>
          </a:p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0F4C81"/>
                </a:solidFill>
                <a:latin typeface="Montserrat Classic Bold"/>
              </a:rPr>
              <a:t>RECUPERAR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319" y="4948638"/>
            <a:ext cx="18347319" cy="5338362"/>
          </a:xfrm>
          <a:prstGeom prst="rect">
            <a:avLst/>
          </a:prstGeom>
          <a:solidFill>
            <a:srgbClr val="F1F0EA"/>
          </a:solidFill>
        </p:spPr>
      </p:sp>
      <p:sp>
        <p:nvSpPr>
          <p:cNvPr id="3" name="TextBox 3"/>
          <p:cNvSpPr txBox="1"/>
          <p:nvPr/>
        </p:nvSpPr>
        <p:spPr>
          <a:xfrm>
            <a:off x="1035820" y="1998721"/>
            <a:ext cx="16223480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38"/>
              </a:lnSpc>
            </a:pPr>
            <a:r>
              <a:rPr lang="en-US" sz="7781" dirty="0">
                <a:solidFill>
                  <a:srgbClr val="351F16"/>
                </a:solidFill>
                <a:latin typeface="Antonio Bold"/>
              </a:rPr>
              <a:t>LOS 17 OBJETIVOS DE </a:t>
            </a:r>
          </a:p>
          <a:p>
            <a:pPr>
              <a:lnSpc>
                <a:spcPts val="9338"/>
              </a:lnSpc>
            </a:pPr>
            <a:r>
              <a:rPr lang="en-US" sz="7781" dirty="0">
                <a:solidFill>
                  <a:srgbClr val="351F16"/>
                </a:solidFill>
                <a:latin typeface="Antonio Bold"/>
              </a:rPr>
              <a:t>DESARROLLO SOSTENIBLE,</a:t>
            </a:r>
          </a:p>
          <a:p>
            <a:pPr>
              <a:lnSpc>
                <a:spcPts val="9338"/>
              </a:lnSpc>
            </a:pPr>
            <a:r>
              <a:rPr lang="en-US" sz="7781" dirty="0">
                <a:solidFill>
                  <a:srgbClr val="351F16"/>
                </a:solidFill>
                <a:latin typeface="Antonio Bold"/>
              </a:rPr>
              <a:t>169 </a:t>
            </a:r>
            <a:r>
              <a:rPr lang="en-US" sz="7781" dirty="0" err="1">
                <a:solidFill>
                  <a:srgbClr val="351F16"/>
                </a:solidFill>
                <a:latin typeface="Antonio Bold"/>
              </a:rPr>
              <a:t>metas</a:t>
            </a:r>
            <a:endParaRPr lang="en-US" sz="7200" dirty="0">
              <a:solidFill>
                <a:srgbClr val="351F16"/>
              </a:solidFill>
              <a:latin typeface="Antonio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6034447"/>
            <a:ext cx="1511790" cy="15117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31801" y="6034447"/>
            <a:ext cx="1511790" cy="1511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1582" y="6034447"/>
            <a:ext cx="1511790" cy="15117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72891" y="7727460"/>
            <a:ext cx="1511790" cy="15117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39943" y="7727460"/>
            <a:ext cx="1511790" cy="15117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78093" y="7727460"/>
            <a:ext cx="1511790" cy="15117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04356" y="6034447"/>
            <a:ext cx="1511790" cy="15117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306962" y="7727460"/>
            <a:ext cx="1511790" cy="15117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210440" y="7727460"/>
            <a:ext cx="1511790" cy="15117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52712" y="6034447"/>
            <a:ext cx="1511790" cy="1511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210440" y="6034447"/>
            <a:ext cx="1511790" cy="15117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4114562" y="6034447"/>
            <a:ext cx="1511790" cy="15117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572891" y="6034447"/>
            <a:ext cx="1511790" cy="15117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0972" y="6034447"/>
            <a:ext cx="1511790" cy="15117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5747510" y="6034447"/>
            <a:ext cx="1511790" cy="151179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35820" y="7727460"/>
            <a:ext cx="1511790" cy="151179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0852712" y="7727460"/>
            <a:ext cx="1511790" cy="15117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2852593" y="7947312"/>
            <a:ext cx="4035729" cy="107208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3237477" y="-217685"/>
            <a:ext cx="4821923" cy="564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81"/>
              </a:lnSpc>
            </a:pPr>
            <a:r>
              <a:rPr lang="en-US" sz="38317" dirty="0">
                <a:solidFill>
                  <a:srgbClr val="E07125"/>
                </a:solidFill>
                <a:latin typeface="Antonio Bold"/>
              </a:rPr>
              <a:t>02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72891" y="7727460"/>
            <a:ext cx="1511790" cy="15117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39943" y="7727460"/>
            <a:ext cx="1511790" cy="15117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8093" y="7727460"/>
            <a:ext cx="1511790" cy="15117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06962" y="7727460"/>
            <a:ext cx="1511790" cy="1511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2712" y="6034447"/>
            <a:ext cx="1511790" cy="15117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10440" y="6034447"/>
            <a:ext cx="1511790" cy="15117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14562" y="6034447"/>
            <a:ext cx="1511790" cy="15117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5820" y="7727460"/>
            <a:ext cx="1511790" cy="15117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52712" y="7727460"/>
            <a:ext cx="1511790" cy="15117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852593" y="7947312"/>
            <a:ext cx="4035729" cy="10720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2"/>
          <a:stretch>
            <a:fillRect/>
          </a:stretch>
        </p:blipFill>
        <p:spPr>
          <a:xfrm>
            <a:off x="986362" y="795784"/>
            <a:ext cx="7342423" cy="559969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237477" y="-190501"/>
            <a:ext cx="4669523" cy="564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81"/>
              </a:lnSpc>
            </a:pPr>
            <a:r>
              <a:rPr lang="en-US" sz="38317" dirty="0">
                <a:solidFill>
                  <a:srgbClr val="E07125"/>
                </a:solidFill>
                <a:latin typeface="Antonio Bold"/>
              </a:rPr>
              <a:t>02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47874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2092" t="29569" r="5162" b="4617"/>
          <a:stretch>
            <a:fillRect/>
          </a:stretch>
        </p:blipFill>
        <p:spPr>
          <a:xfrm>
            <a:off x="1793397" y="873077"/>
            <a:ext cx="5556116" cy="854084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368069" y="3903073"/>
            <a:ext cx="6585288" cy="761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54"/>
              </a:lnSpc>
            </a:pPr>
            <a:r>
              <a:rPr lang="en-US" sz="49962">
                <a:solidFill>
                  <a:srgbClr val="FFFFFF"/>
                </a:solidFill>
                <a:latin typeface="Antonio Bol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12969" y="2986764"/>
            <a:ext cx="7709938" cy="293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24"/>
              </a:lnSpc>
            </a:pPr>
            <a:r>
              <a:rPr lang="en-US" sz="9603">
                <a:solidFill>
                  <a:srgbClr val="351F16"/>
                </a:solidFill>
                <a:latin typeface="Antonio Bold"/>
              </a:rPr>
              <a:t>TOP 10 NEW TECH 2021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12969" y="6785068"/>
            <a:ext cx="3056668" cy="247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Antonio Bold"/>
              </a:rPr>
              <a:t>Informe Foro 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Antonio Bold"/>
              </a:rPr>
              <a:t>Económico 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Antonio Bold"/>
              </a:rPr>
              <a:t>Mundial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38707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1" b="2781"/>
          <a:stretch>
            <a:fillRect/>
          </a:stretch>
        </p:blipFill>
        <p:spPr>
          <a:xfrm>
            <a:off x="1028700" y="7770808"/>
            <a:ext cx="2575743" cy="14969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671993" y="1261910"/>
            <a:ext cx="4073370" cy="2196993"/>
            <a:chOff x="0" y="0"/>
            <a:chExt cx="5431160" cy="2929323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5431160" cy="1290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351F16"/>
                  </a:solidFill>
                  <a:latin typeface="Open Sauce Light Bold"/>
                </a:rPr>
                <a:t>Incremento de la descarbonización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469326"/>
              <a:ext cx="5431160" cy="147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9"/>
                </a:lnSpc>
              </a:pPr>
              <a:r>
                <a:rPr lang="en-US" sz="2099">
                  <a:solidFill>
                    <a:srgbClr val="351F16"/>
                  </a:solidFill>
                  <a:latin typeface="Open Sauce Light"/>
                </a:rPr>
                <a:t>Compromisos radicales van a favorecer la aparición de nuevas tecnologías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4350" y="1261910"/>
            <a:ext cx="3710007" cy="2651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5799">
                <a:solidFill>
                  <a:srgbClr val="E07125"/>
                </a:solidFill>
                <a:latin typeface="Antonio Bold"/>
              </a:rPr>
              <a:t>NUEVAS </a:t>
            </a:r>
          </a:p>
          <a:p>
            <a:pPr>
              <a:lnSpc>
                <a:spcPts val="6959"/>
              </a:lnSpc>
            </a:pPr>
            <a:r>
              <a:rPr lang="en-US" sz="5799">
                <a:solidFill>
                  <a:srgbClr val="E07125"/>
                </a:solidFill>
                <a:latin typeface="Antonio Bold"/>
              </a:rPr>
              <a:t>TECNOLOGÍAS</a:t>
            </a:r>
          </a:p>
          <a:p>
            <a:pPr>
              <a:lnSpc>
                <a:spcPts val="6959"/>
              </a:lnSpc>
            </a:pPr>
            <a:endParaRPr lang="en-US" sz="5799">
              <a:solidFill>
                <a:srgbClr val="E07125"/>
              </a:solidFill>
              <a:latin typeface="Antoni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03622" y="1019175"/>
            <a:ext cx="1870938" cy="229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31"/>
              </a:lnSpc>
            </a:pPr>
            <a:r>
              <a:rPr lang="en-US" sz="15026">
                <a:solidFill>
                  <a:srgbClr val="0F4C81"/>
                </a:solidFill>
                <a:latin typeface="Antonio Bold"/>
              </a:rPr>
              <a:t>01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013735" y="1261910"/>
            <a:ext cx="3245565" cy="1823574"/>
            <a:chOff x="0" y="0"/>
            <a:chExt cx="4327420" cy="243143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50"/>
              <a:ext cx="4327420" cy="1290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351F16"/>
                  </a:solidFill>
                  <a:latin typeface="Open Sauce Light Bold"/>
                </a:rPr>
                <a:t>Cultivos que se autofertilizan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9326"/>
              <a:ext cx="4327420" cy="97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9"/>
                </a:lnSpc>
              </a:pPr>
              <a:r>
                <a:rPr lang="en-US" sz="2099">
                  <a:solidFill>
                    <a:srgbClr val="351F16"/>
                  </a:solidFill>
                  <a:latin typeface="Open Sauce Light"/>
                </a:rPr>
                <a:t>Cultivo de raíz en lugar de siembra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745363" y="1019175"/>
            <a:ext cx="1870938" cy="229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31"/>
              </a:lnSpc>
            </a:pPr>
            <a:r>
              <a:rPr lang="en-US" sz="15026">
                <a:solidFill>
                  <a:srgbClr val="0F4C81"/>
                </a:solidFill>
                <a:latin typeface="Antonio Bold"/>
              </a:rPr>
              <a:t>02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671993" y="4236431"/>
            <a:ext cx="4073370" cy="1823574"/>
            <a:chOff x="0" y="0"/>
            <a:chExt cx="5431160" cy="243143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5431160" cy="1290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351F16"/>
                  </a:solidFill>
                  <a:latin typeface="Open Sauce Light Bold"/>
                </a:rPr>
                <a:t>Conectividad inalámbrica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469326"/>
              <a:ext cx="5431160" cy="97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9"/>
                </a:lnSpc>
              </a:pPr>
              <a:r>
                <a:rPr lang="en-US" sz="2099">
                  <a:solidFill>
                    <a:srgbClr val="351F16"/>
                  </a:solidFill>
                  <a:latin typeface="Open Sauce Light"/>
                </a:rPr>
                <a:t>El 5G contribuirá al internet de las cosas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403622" y="3993697"/>
            <a:ext cx="1870938" cy="229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31"/>
              </a:lnSpc>
            </a:pPr>
            <a:r>
              <a:rPr lang="en-US" sz="15026">
                <a:solidFill>
                  <a:srgbClr val="0F4C81"/>
                </a:solidFill>
                <a:latin typeface="Antonio Bold"/>
              </a:rPr>
              <a:t>05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013735" y="4236431"/>
            <a:ext cx="4274265" cy="2694884"/>
            <a:chOff x="0" y="0"/>
            <a:chExt cx="5699020" cy="359317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150"/>
              <a:ext cx="5699020" cy="1953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351F16"/>
                  </a:solidFill>
                  <a:latin typeface="Open Sauce Light Bold"/>
                </a:rPr>
                <a:t>Tecnologías que mejoren el proceso de envejecimiento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133181"/>
              <a:ext cx="5699020" cy="147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9"/>
                </a:lnSpc>
              </a:pPr>
              <a:r>
                <a:rPr lang="en-US" sz="2099">
                  <a:solidFill>
                    <a:srgbClr val="351F16"/>
                  </a:solidFill>
                  <a:latin typeface="Open Sauce Light"/>
                </a:rPr>
                <a:t>Mejor de las condicones de envejecimiento, no sólo la esperanza de vida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745363" y="3993697"/>
            <a:ext cx="1870938" cy="229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31"/>
              </a:lnSpc>
            </a:pPr>
            <a:r>
              <a:rPr lang="en-US" sz="15026">
                <a:solidFill>
                  <a:srgbClr val="E07125"/>
                </a:solidFill>
                <a:latin typeface="Antonio Bold"/>
              </a:rPr>
              <a:t>06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671993" y="7206235"/>
            <a:ext cx="3245565" cy="1823457"/>
            <a:chOff x="0" y="0"/>
            <a:chExt cx="4327420" cy="2431276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57150"/>
              <a:ext cx="4327420" cy="1290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351F16"/>
                  </a:solidFill>
                  <a:latin typeface="Open Sauce Light Bold"/>
                </a:rPr>
                <a:t>Producción de amoníaco verde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469326"/>
              <a:ext cx="4327420" cy="972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9"/>
                </a:lnSpc>
              </a:pPr>
              <a:r>
                <a:rPr lang="en-US" sz="2099">
                  <a:solidFill>
                    <a:srgbClr val="351F16"/>
                  </a:solidFill>
                  <a:latin typeface="Open Sauce Light"/>
                </a:rPr>
                <a:t>Objetivo la reducción de las emisiones de CO2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403622" y="6968219"/>
            <a:ext cx="1870938" cy="229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31"/>
              </a:lnSpc>
            </a:pPr>
            <a:r>
              <a:rPr lang="en-US" sz="15026">
                <a:solidFill>
                  <a:srgbClr val="0F4C81"/>
                </a:solidFill>
                <a:latin typeface="Antonio Bold"/>
              </a:rPr>
              <a:t>07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4013735" y="7296666"/>
            <a:ext cx="3245565" cy="1823574"/>
            <a:chOff x="0" y="0"/>
            <a:chExt cx="4327420" cy="2431432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57150"/>
              <a:ext cx="4327420" cy="1290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351F16"/>
                  </a:solidFill>
                  <a:latin typeface="Open Sauce Light Bold"/>
                </a:rPr>
                <a:t>El espacio conecta al mundo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469326"/>
              <a:ext cx="4327420" cy="97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9"/>
                </a:lnSpc>
              </a:pPr>
              <a:r>
                <a:rPr lang="en-US" sz="2099">
                  <a:solidFill>
                    <a:srgbClr val="351F16"/>
                  </a:solidFill>
                  <a:latin typeface="Open Sauce Light"/>
                </a:rPr>
                <a:t>El internet de las cosas conecta al mundo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754888" y="6968219"/>
            <a:ext cx="1870938" cy="229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31"/>
              </a:lnSpc>
            </a:pPr>
            <a:r>
              <a:rPr lang="en-US" sz="15026">
                <a:solidFill>
                  <a:srgbClr val="0F4C81"/>
                </a:solidFill>
                <a:latin typeface="Antonio Bold"/>
              </a:rPr>
              <a:t>10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388775" y="-2726162"/>
            <a:ext cx="9525" cy="10950960"/>
          </a:xfrm>
          <a:prstGeom prst="rect">
            <a:avLst/>
          </a:prstGeom>
          <a:solidFill>
            <a:srgbClr val="351F16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685800"/>
            <a:ext cx="6776286" cy="1417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60"/>
              </a:lnSpc>
            </a:pPr>
            <a:r>
              <a:rPr lang="en-US" sz="9299">
                <a:solidFill>
                  <a:srgbClr val="E07125"/>
                </a:solidFill>
                <a:latin typeface="Antonio Bold"/>
              </a:rPr>
              <a:t>CONCLUSIÓN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10713" y="1738352"/>
            <a:ext cx="6848587" cy="656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9"/>
              </a:lnSpc>
            </a:pPr>
            <a:r>
              <a:rPr lang="en-US" sz="3049" dirty="0">
                <a:solidFill>
                  <a:srgbClr val="351F16"/>
                </a:solidFill>
                <a:latin typeface="Open Sauce Light"/>
              </a:rPr>
              <a:t>El </a:t>
            </a:r>
            <a:r>
              <a:rPr lang="en-US" sz="3049" dirty="0" err="1">
                <a:solidFill>
                  <a:srgbClr val="351F16"/>
                </a:solidFill>
                <a:latin typeface="Open Sauce Light Bold"/>
              </a:rPr>
              <a:t>cambio</a:t>
            </a:r>
            <a:r>
              <a:rPr lang="en-US" sz="3049" dirty="0">
                <a:solidFill>
                  <a:srgbClr val="351F16"/>
                </a:solidFill>
                <a:latin typeface="Open Sauce Light Bold"/>
              </a:rPr>
              <a:t> de </a:t>
            </a:r>
            <a:r>
              <a:rPr lang="en-US" sz="3049" dirty="0" err="1">
                <a:solidFill>
                  <a:srgbClr val="351F16"/>
                </a:solidFill>
                <a:latin typeface="Open Sauce Light Bold"/>
              </a:rPr>
              <a:t>paradigma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es una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realidad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,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ya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ha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comenzado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.</a:t>
            </a:r>
          </a:p>
          <a:p>
            <a:pPr>
              <a:lnSpc>
                <a:spcPts val="4269"/>
              </a:lnSpc>
            </a:pPr>
            <a:endParaRPr lang="en-US" sz="3049" dirty="0">
              <a:solidFill>
                <a:srgbClr val="351F16"/>
              </a:solidFill>
              <a:latin typeface="Open Sauce Light"/>
            </a:endParaRPr>
          </a:p>
          <a:p>
            <a:pPr>
              <a:lnSpc>
                <a:spcPts val="4269"/>
              </a:lnSpc>
            </a:pPr>
            <a:r>
              <a:rPr lang="en-US" sz="3049" dirty="0">
                <a:solidFill>
                  <a:srgbClr val="351F16"/>
                </a:solidFill>
                <a:latin typeface="Open Sauce Light"/>
              </a:rPr>
              <a:t>Los</a:t>
            </a:r>
            <a:r>
              <a:rPr lang="en-US" sz="3049" dirty="0">
                <a:solidFill>
                  <a:srgbClr val="351F16"/>
                </a:solidFill>
                <a:latin typeface="Open Sauce Light Bold"/>
              </a:rPr>
              <a:t> </a:t>
            </a:r>
            <a:r>
              <a:rPr lang="en-US" sz="3049" dirty="0" err="1">
                <a:solidFill>
                  <a:srgbClr val="351F16"/>
                </a:solidFill>
                <a:latin typeface="Open Sauce Light Bold"/>
              </a:rPr>
              <a:t>nuevos</a:t>
            </a:r>
            <a:r>
              <a:rPr lang="en-US" sz="3049" dirty="0">
                <a:solidFill>
                  <a:srgbClr val="351F16"/>
                </a:solidFill>
                <a:latin typeface="Open Sauce Light Bold"/>
              </a:rPr>
              <a:t> </a:t>
            </a:r>
            <a:r>
              <a:rPr lang="en-US" sz="3049" dirty="0" err="1">
                <a:solidFill>
                  <a:srgbClr val="351F16"/>
                </a:solidFill>
                <a:latin typeface="Open Sauce Light Bold"/>
              </a:rPr>
              <a:t>modelos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</a:t>
            </a:r>
            <a:r>
              <a:rPr lang="en-US" sz="3049" dirty="0" err="1">
                <a:solidFill>
                  <a:srgbClr val="351F16"/>
                </a:solidFill>
                <a:latin typeface="Open Sauce Light Bold"/>
              </a:rPr>
              <a:t>empresariales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para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generar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riqueza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ya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están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disponibles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, y </a:t>
            </a:r>
            <a:r>
              <a:rPr lang="en-US" sz="3049" dirty="0">
                <a:solidFill>
                  <a:srgbClr val="351F16"/>
                </a:solidFill>
                <a:latin typeface="Open Sauce Light Bold"/>
              </a:rPr>
              <a:t>son </a:t>
            </a:r>
            <a:r>
              <a:rPr lang="en-US" sz="3049" dirty="0" err="1">
                <a:solidFill>
                  <a:srgbClr val="351F16"/>
                </a:solidFill>
                <a:latin typeface="Open Sauce Light Bold"/>
              </a:rPr>
              <a:t>competitivos</a:t>
            </a:r>
            <a:r>
              <a:rPr lang="en-US" sz="3049" dirty="0">
                <a:solidFill>
                  <a:srgbClr val="351F16"/>
                </a:solidFill>
                <a:latin typeface="Open Sauce Light Bold"/>
              </a:rPr>
              <a:t>.</a:t>
            </a:r>
          </a:p>
          <a:p>
            <a:pPr>
              <a:lnSpc>
                <a:spcPts val="4270"/>
              </a:lnSpc>
            </a:pPr>
            <a:endParaRPr lang="en-US" sz="3049" dirty="0">
              <a:solidFill>
                <a:srgbClr val="351F16"/>
              </a:solidFill>
              <a:latin typeface="Open Sauce Light Bold"/>
            </a:endParaRPr>
          </a:p>
          <a:p>
            <a:pPr>
              <a:lnSpc>
                <a:spcPts val="4269"/>
              </a:lnSpc>
            </a:pPr>
            <a:r>
              <a:rPr lang="en-US" sz="3050" dirty="0">
                <a:solidFill>
                  <a:srgbClr val="351F16"/>
                </a:solidFill>
                <a:latin typeface="Open Sauce Light"/>
              </a:rPr>
              <a:t>No hay </a:t>
            </a:r>
            <a:r>
              <a:rPr lang="en-US" sz="3050" dirty="0" err="1">
                <a:solidFill>
                  <a:srgbClr val="351F16"/>
                </a:solidFill>
                <a:latin typeface="Open Sauce Light"/>
              </a:rPr>
              <a:t>vuelta</a:t>
            </a:r>
            <a:r>
              <a:rPr lang="en-US" sz="3050" dirty="0">
                <a:solidFill>
                  <a:srgbClr val="351F16"/>
                </a:solidFill>
                <a:latin typeface="Open Sauce Light"/>
              </a:rPr>
              <a:t> </a:t>
            </a:r>
            <a:r>
              <a:rPr lang="en-US" sz="3050" dirty="0" err="1">
                <a:solidFill>
                  <a:srgbClr val="351F16"/>
                </a:solidFill>
                <a:latin typeface="Open Sauce Light"/>
              </a:rPr>
              <a:t>atrás</a:t>
            </a:r>
            <a:r>
              <a:rPr lang="en-US" sz="3050" dirty="0">
                <a:solidFill>
                  <a:srgbClr val="351F16"/>
                </a:solidFill>
                <a:latin typeface="Open Sauce Light"/>
              </a:rPr>
              <a:t>, dentro de 5 </a:t>
            </a:r>
            <a:r>
              <a:rPr lang="en-US" sz="3050" dirty="0" err="1">
                <a:solidFill>
                  <a:srgbClr val="351F16"/>
                </a:solidFill>
                <a:latin typeface="Open Sauce Light"/>
              </a:rPr>
              <a:t>años</a:t>
            </a:r>
            <a:r>
              <a:rPr lang="en-US" sz="3050" dirty="0">
                <a:solidFill>
                  <a:srgbClr val="351F16"/>
                </a:solidFill>
                <a:latin typeface="Open Sauce Light"/>
              </a:rPr>
              <a:t> solo </a:t>
            </a:r>
            <a:r>
              <a:rPr lang="en-US" sz="3050" dirty="0" err="1">
                <a:solidFill>
                  <a:srgbClr val="351F16"/>
                </a:solidFill>
                <a:latin typeface="Open Sauce Light"/>
              </a:rPr>
              <a:t>funcionarán</a:t>
            </a:r>
            <a:r>
              <a:rPr lang="en-US" sz="3050" dirty="0">
                <a:solidFill>
                  <a:srgbClr val="351F16"/>
                </a:solidFill>
                <a:latin typeface="Open Sauce Light"/>
              </a:rPr>
              <a:t> los </a:t>
            </a:r>
            <a:r>
              <a:rPr lang="en-US" sz="3050" dirty="0" err="1">
                <a:solidFill>
                  <a:srgbClr val="351F16"/>
                </a:solidFill>
                <a:latin typeface="Open Sauce Light Bold"/>
              </a:rPr>
              <a:t>nuevos</a:t>
            </a:r>
            <a:r>
              <a:rPr lang="en-US" sz="3050" dirty="0">
                <a:solidFill>
                  <a:srgbClr val="351F16"/>
                </a:solidFill>
                <a:latin typeface="Open Sauce Light"/>
              </a:rPr>
              <a:t> </a:t>
            </a:r>
            <a:r>
              <a:rPr lang="en-US" sz="3050" dirty="0" err="1">
                <a:solidFill>
                  <a:srgbClr val="351F16"/>
                </a:solidFill>
                <a:latin typeface="Open Sauce Light Bold"/>
              </a:rPr>
              <a:t>modelos</a:t>
            </a:r>
            <a:r>
              <a:rPr lang="en-US" sz="3050" dirty="0">
                <a:solidFill>
                  <a:srgbClr val="351F16"/>
                </a:solidFill>
                <a:latin typeface="Open Sauce Light Bold"/>
              </a:rPr>
              <a:t>, </a:t>
            </a:r>
            <a:r>
              <a:rPr lang="en-US" sz="3050" dirty="0" err="1">
                <a:solidFill>
                  <a:srgbClr val="351F16"/>
                </a:solidFill>
                <a:latin typeface="Open Sauce Light Bold"/>
              </a:rPr>
              <a:t>sostenibles</a:t>
            </a:r>
            <a:r>
              <a:rPr lang="en-US" sz="3050" dirty="0">
                <a:solidFill>
                  <a:srgbClr val="351F16"/>
                </a:solidFill>
                <a:latin typeface="Open Sauce Light Bold"/>
              </a:rPr>
              <a:t> y </a:t>
            </a:r>
            <a:r>
              <a:rPr lang="en-US" sz="3050" dirty="0" err="1">
                <a:solidFill>
                  <a:srgbClr val="351F16"/>
                </a:solidFill>
                <a:latin typeface="Open Sauce Light Bold"/>
              </a:rPr>
              <a:t>digitales</a:t>
            </a:r>
            <a:r>
              <a:rPr lang="en-US" sz="3050" dirty="0">
                <a:solidFill>
                  <a:srgbClr val="351F16"/>
                </a:solidFill>
                <a:latin typeface="Open Sauce Light"/>
              </a:rPr>
              <a:t>.</a:t>
            </a:r>
          </a:p>
          <a:p>
            <a:pPr>
              <a:lnSpc>
                <a:spcPts val="4269"/>
              </a:lnSpc>
            </a:pPr>
            <a:endParaRPr lang="en-US" sz="3050" dirty="0">
              <a:solidFill>
                <a:srgbClr val="351F16"/>
              </a:solidFill>
              <a:latin typeface="Open Sauce Light"/>
            </a:endParaRPr>
          </a:p>
          <a:p>
            <a:pPr>
              <a:lnSpc>
                <a:spcPts val="4270"/>
              </a:lnSpc>
            </a:pPr>
            <a:r>
              <a:rPr lang="en-US" sz="3049" dirty="0">
                <a:solidFill>
                  <a:srgbClr val="351F16"/>
                </a:solidFill>
                <a:latin typeface="Open Sauce Light"/>
              </a:rPr>
              <a:t>El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momento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de </a:t>
            </a:r>
            <a:r>
              <a:rPr lang="en-US" sz="3049" dirty="0" err="1">
                <a:solidFill>
                  <a:srgbClr val="351F16"/>
                </a:solidFill>
                <a:latin typeface="Open Sauce Light"/>
              </a:rPr>
              <a:t>actuar</a:t>
            </a:r>
            <a:r>
              <a:rPr lang="en-US" sz="3049" dirty="0">
                <a:solidFill>
                  <a:srgbClr val="351F16"/>
                </a:solidFill>
                <a:latin typeface="Open Sauce Light"/>
              </a:rPr>
              <a:t> es </a:t>
            </a:r>
            <a:r>
              <a:rPr lang="en-US" sz="3049" dirty="0">
                <a:solidFill>
                  <a:srgbClr val="351F16"/>
                </a:solidFill>
                <a:latin typeface="Open Sauce Light Bold"/>
              </a:rPr>
              <a:t>AHORA.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0"/>
            <a:ext cx="9525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57"/>
          <a:stretch>
            <a:fillRect/>
          </a:stretch>
        </p:blipFill>
        <p:spPr>
          <a:xfrm>
            <a:off x="1028700" y="2812306"/>
            <a:ext cx="7440817" cy="53648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18357" y="8738929"/>
            <a:ext cx="11559886" cy="98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 Classic Bold"/>
              </a:rPr>
              <a:t>"La evolución es un baile bien acoplado, con la vida y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 Classic Bold"/>
              </a:rPr>
              <a:t>el medio ambiente material como socios". James Lovelock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>
            <a:fillRect/>
          </a:stretch>
        </p:blipFill>
        <p:spPr>
          <a:xfrm>
            <a:off x="-1524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55" b="10055"/>
          <a:stretch>
            <a:fillRect/>
          </a:stretch>
        </p:blipFill>
        <p:spPr>
          <a:xfrm>
            <a:off x="11763134" y="1579839"/>
            <a:ext cx="2514919" cy="8898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763134" y="2778715"/>
            <a:ext cx="5496166" cy="3521705"/>
            <a:chOff x="0" y="0"/>
            <a:chExt cx="7328221" cy="4695607"/>
          </a:xfrm>
        </p:grpSpPr>
        <p:sp>
          <p:nvSpPr>
            <p:cNvPr id="5" name="AutoShape 5"/>
            <p:cNvSpPr/>
            <p:nvPr/>
          </p:nvSpPr>
          <p:spPr>
            <a:xfrm>
              <a:off x="2163357" y="200212"/>
              <a:ext cx="705446" cy="0"/>
            </a:xfrm>
            <a:prstGeom prst="line">
              <a:avLst/>
            </a:prstGeom>
            <a:ln w="28923" cap="rnd">
              <a:solidFill>
                <a:srgbClr val="FFFF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2163357" y="1588414"/>
              <a:ext cx="705446" cy="0"/>
            </a:xfrm>
            <a:prstGeom prst="line">
              <a:avLst/>
            </a:prstGeom>
            <a:ln w="28923" cap="rnd">
              <a:solidFill>
                <a:srgbClr val="FFFF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2163357" y="3227282"/>
              <a:ext cx="705446" cy="0"/>
            </a:xfrm>
            <a:prstGeom prst="line">
              <a:avLst/>
            </a:prstGeom>
            <a:ln w="28923" cap="rnd">
              <a:solidFill>
                <a:srgbClr val="FFFF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28740" cy="407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Sitio web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03419" y="14283"/>
              <a:ext cx="4124802" cy="407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www.heura.net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99436"/>
              <a:ext cx="1828740" cy="837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Número</a:t>
              </a:r>
            </a:p>
            <a:p>
              <a:pPr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teléfono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203419" y="1383525"/>
              <a:ext cx="4124802" cy="407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963 45 93 25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738305"/>
              <a:ext cx="1828740" cy="837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Correo</a:t>
              </a:r>
            </a:p>
            <a:p>
              <a:pPr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electrónico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203419" y="3022393"/>
              <a:ext cx="4124802" cy="1673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jros@heura.net</a:t>
              </a:r>
            </a:p>
            <a:p>
              <a:pPr algn="just"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jvronda@heura.net</a:t>
              </a:r>
            </a:p>
            <a:p>
              <a:pPr algn="just"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joseguaita@heura.net</a:t>
              </a:r>
            </a:p>
            <a:p>
              <a:pPr algn="just">
                <a:lnSpc>
                  <a:spcPts val="2550"/>
                </a:lnSpc>
              </a:pPr>
              <a:r>
                <a:rPr lang="en-US" sz="1821">
                  <a:solidFill>
                    <a:srgbClr val="0F4C81"/>
                  </a:solidFill>
                  <a:latin typeface="Now Bold"/>
                </a:rPr>
                <a:t>info@heura.net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46296" y="1778906"/>
            <a:ext cx="6236023" cy="367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74"/>
              </a:lnSpc>
            </a:pPr>
            <a:r>
              <a:rPr lang="en-US" sz="12499" dirty="0">
                <a:solidFill>
                  <a:srgbClr val="00689D"/>
                </a:solidFill>
                <a:latin typeface="Mr Dafoe"/>
              </a:rPr>
              <a:t>¡</a:t>
            </a:r>
            <a:r>
              <a:rPr lang="en-US" sz="12499" dirty="0" err="1">
                <a:solidFill>
                  <a:srgbClr val="00689D"/>
                </a:solidFill>
                <a:latin typeface="Mr Dafoe"/>
              </a:rPr>
              <a:t>Muchas</a:t>
            </a:r>
            <a:endParaRPr lang="en-US" sz="12499" dirty="0">
              <a:solidFill>
                <a:srgbClr val="00689D"/>
              </a:solidFill>
              <a:latin typeface="Mr Dafoe"/>
            </a:endParaRPr>
          </a:p>
          <a:p>
            <a:pPr algn="ctr">
              <a:lnSpc>
                <a:spcPts val="14374"/>
              </a:lnSpc>
            </a:pPr>
            <a:r>
              <a:rPr lang="en-US" sz="12499" dirty="0">
                <a:solidFill>
                  <a:srgbClr val="00689D"/>
                </a:solidFill>
                <a:latin typeface="Mr Dafoe"/>
              </a:rPr>
              <a:t>gracias!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C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01"/>
          <a:stretch>
            <a:fillRect/>
          </a:stretch>
        </p:blipFill>
        <p:spPr>
          <a:xfrm>
            <a:off x="-9075813" y="-112905"/>
            <a:ext cx="16281826" cy="1210108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196488" y="0"/>
            <a:ext cx="9525" cy="10950960"/>
          </a:xfrm>
          <a:prstGeom prst="rect">
            <a:avLst/>
          </a:prstGeom>
          <a:solidFill>
            <a:srgbClr val="351F16"/>
          </a:solidFill>
        </p:spPr>
      </p:sp>
      <p:sp>
        <p:nvSpPr>
          <p:cNvPr id="4" name="AutoShape 4"/>
          <p:cNvSpPr/>
          <p:nvPr/>
        </p:nvSpPr>
        <p:spPr>
          <a:xfrm>
            <a:off x="7196488" y="6883386"/>
            <a:ext cx="11346715" cy="9554"/>
          </a:xfrm>
          <a:prstGeom prst="rect">
            <a:avLst/>
          </a:prstGeom>
          <a:solidFill>
            <a:srgbClr val="853814"/>
          </a:solidFill>
        </p:spPr>
      </p:sp>
      <p:sp>
        <p:nvSpPr>
          <p:cNvPr id="5" name="AutoShape 5"/>
          <p:cNvSpPr/>
          <p:nvPr/>
        </p:nvSpPr>
        <p:spPr>
          <a:xfrm>
            <a:off x="7196488" y="3832211"/>
            <a:ext cx="11346715" cy="9554"/>
          </a:xfrm>
          <a:prstGeom prst="rect">
            <a:avLst/>
          </a:prstGeom>
          <a:solidFill>
            <a:srgbClr val="351F16"/>
          </a:solidFill>
        </p:spPr>
      </p:sp>
      <p:sp>
        <p:nvSpPr>
          <p:cNvPr id="6" name="AutoShape 6"/>
          <p:cNvSpPr/>
          <p:nvPr/>
        </p:nvSpPr>
        <p:spPr>
          <a:xfrm>
            <a:off x="8848875" y="-112905"/>
            <a:ext cx="9525" cy="10950960"/>
          </a:xfrm>
          <a:prstGeom prst="rect">
            <a:avLst/>
          </a:prstGeom>
          <a:solidFill>
            <a:srgbClr val="351F16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2" r="10595"/>
          <a:stretch>
            <a:fillRect/>
          </a:stretch>
        </p:blipFill>
        <p:spPr>
          <a:xfrm>
            <a:off x="755939" y="8621811"/>
            <a:ext cx="1943044" cy="1138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29691" y="8621811"/>
            <a:ext cx="991916" cy="11383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5400000">
            <a:off x="6891588" y="1655820"/>
            <a:ext cx="2276673" cy="6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410">
                <a:solidFill>
                  <a:srgbClr val="E07125"/>
                </a:solidFill>
                <a:latin typeface="Antonio Bold Bold"/>
              </a:rPr>
              <a:t>SECCIÓN 1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6891588" y="5031284"/>
            <a:ext cx="2276673" cy="6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410">
                <a:solidFill>
                  <a:srgbClr val="E07125"/>
                </a:solidFill>
                <a:latin typeface="Antonio Bold Bold"/>
              </a:rPr>
              <a:t>SECCIÓN 2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6891588" y="8290520"/>
            <a:ext cx="2276673" cy="6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410">
                <a:solidFill>
                  <a:srgbClr val="E07125"/>
                </a:solidFill>
                <a:latin typeface="Antonio Bold Bold"/>
              </a:rPr>
              <a:t>SECCIÓN 3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927140" y="848775"/>
            <a:ext cx="7135799" cy="2382428"/>
            <a:chOff x="0" y="0"/>
            <a:chExt cx="9514398" cy="317657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66700"/>
              <a:ext cx="9514398" cy="1084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47"/>
                </a:lnSpc>
              </a:pPr>
              <a:r>
                <a:rPr lang="en-US" sz="4024">
                  <a:solidFill>
                    <a:srgbClr val="351F16"/>
                  </a:solidFill>
                  <a:latin typeface="Open Sauce Light Bold"/>
                </a:rPr>
                <a:t>INTRODUCCIÓN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06682"/>
              <a:ext cx="9514398" cy="1951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2134" lvl="1" indent="-286067">
                <a:lnSpc>
                  <a:spcPts val="3974"/>
                </a:lnSpc>
                <a:buFont typeface="Arial"/>
                <a:buChar char="•"/>
              </a:pPr>
              <a:r>
                <a:rPr lang="en-US" sz="2649">
                  <a:solidFill>
                    <a:srgbClr val="351F16"/>
                  </a:solidFill>
                  <a:latin typeface="Open Sauce Light"/>
                </a:rPr>
                <a:t>El modelo de usar y tirar</a:t>
              </a:r>
            </a:p>
            <a:p>
              <a:pPr marL="572134" lvl="1" indent="-286067">
                <a:lnSpc>
                  <a:spcPts val="3974"/>
                </a:lnSpc>
                <a:buFont typeface="Arial"/>
                <a:buChar char="•"/>
              </a:pPr>
              <a:r>
                <a:rPr lang="en-US" sz="2649">
                  <a:solidFill>
                    <a:srgbClr val="351F16"/>
                  </a:solidFill>
                  <a:latin typeface="Open Sauce Light"/>
                </a:rPr>
                <a:t>Sostenibilidad medio ambiental</a:t>
              </a:r>
            </a:p>
            <a:p>
              <a:pPr marL="572134" lvl="1" indent="-286067">
                <a:lnSpc>
                  <a:spcPts val="3974"/>
                </a:lnSpc>
                <a:buFont typeface="Arial"/>
                <a:buChar char="•"/>
              </a:pPr>
              <a:r>
                <a:rPr lang="en-US" sz="2649">
                  <a:solidFill>
                    <a:srgbClr val="351F16"/>
                  </a:solidFill>
                  <a:latin typeface="Open Sauce Light"/>
                </a:rPr>
                <a:t>Digitalización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27140" y="4170612"/>
            <a:ext cx="7135799" cy="2296782"/>
            <a:chOff x="0" y="0"/>
            <a:chExt cx="9514398" cy="306237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66700"/>
              <a:ext cx="9514398" cy="1084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47"/>
                </a:lnSpc>
              </a:pPr>
              <a:r>
                <a:rPr lang="en-US" sz="4024">
                  <a:solidFill>
                    <a:srgbClr val="351F16"/>
                  </a:solidFill>
                  <a:latin typeface="Open Sauce Light Bold"/>
                </a:rPr>
                <a:t>ESCENARIO ACTUAL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06787"/>
              <a:ext cx="9514398" cy="195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2133" lvl="1" indent="-286066">
                <a:lnSpc>
                  <a:spcPts val="3974"/>
                </a:lnSpc>
                <a:buFont typeface="Arial"/>
                <a:buChar char="•"/>
              </a:pPr>
              <a:r>
                <a:rPr lang="en-US" sz="2649" spc="90">
                  <a:solidFill>
                    <a:srgbClr val="351F16"/>
                  </a:solidFill>
                  <a:latin typeface="Open Sauce Light"/>
                </a:rPr>
                <a:t>Ámbito Legal</a:t>
              </a:r>
            </a:p>
            <a:p>
              <a:pPr marL="572133" lvl="1" indent="-286066">
                <a:lnSpc>
                  <a:spcPts val="3974"/>
                </a:lnSpc>
                <a:buFont typeface="Arial"/>
                <a:buChar char="•"/>
              </a:pPr>
              <a:r>
                <a:rPr lang="en-US" sz="2649" spc="90">
                  <a:solidFill>
                    <a:srgbClr val="351F16"/>
                  </a:solidFill>
                  <a:latin typeface="Open Sauce Light"/>
                </a:rPr>
                <a:t>Ámbito Económico Financiero</a:t>
              </a:r>
            </a:p>
            <a:p>
              <a:pPr marL="572133" lvl="1" indent="-286066">
                <a:lnSpc>
                  <a:spcPts val="3974"/>
                </a:lnSpc>
                <a:buFont typeface="Arial"/>
                <a:buChar char="•"/>
              </a:pPr>
              <a:r>
                <a:rPr lang="en-US" sz="2649" spc="90">
                  <a:solidFill>
                    <a:srgbClr val="351F16"/>
                  </a:solidFill>
                  <a:latin typeface="Open Sauce Light"/>
                </a:rPr>
                <a:t>Ámbito Social y Nuevos Modelos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7140" y="7302500"/>
            <a:ext cx="7135799" cy="2136682"/>
            <a:chOff x="0" y="0"/>
            <a:chExt cx="9514398" cy="284891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66700"/>
              <a:ext cx="9514398" cy="1084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47"/>
                </a:lnSpc>
              </a:pPr>
              <a:r>
                <a:rPr lang="en-US" sz="4024">
                  <a:solidFill>
                    <a:srgbClr val="351F16"/>
                  </a:solidFill>
                  <a:latin typeface="Open Sauce Light Bold"/>
                </a:rPr>
                <a:t>MOTOR DEL CAMBIO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106682"/>
              <a:ext cx="9514398" cy="1737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7364" lvl="1" indent="-253682">
                <a:lnSpc>
                  <a:spcPts val="3524"/>
                </a:lnSpc>
                <a:buFont typeface="Arial"/>
                <a:buChar char="•"/>
              </a:pPr>
              <a:r>
                <a:rPr lang="en-US" sz="2349">
                  <a:solidFill>
                    <a:srgbClr val="351F16"/>
                  </a:solidFill>
                  <a:latin typeface="Open Sauce Light"/>
                </a:rPr>
                <a:t>Uso de recursos</a:t>
              </a:r>
            </a:p>
            <a:p>
              <a:pPr marL="507364" lvl="1" indent="-253682">
                <a:lnSpc>
                  <a:spcPts val="3524"/>
                </a:lnSpc>
                <a:buFont typeface="Arial"/>
                <a:buChar char="•"/>
              </a:pPr>
              <a:r>
                <a:rPr lang="en-US" sz="2349">
                  <a:solidFill>
                    <a:srgbClr val="351F16"/>
                  </a:solidFill>
                  <a:latin typeface="Open Sauce Light"/>
                </a:rPr>
                <a:t>ODS</a:t>
              </a:r>
            </a:p>
            <a:p>
              <a:pPr marL="507364" lvl="1" indent="-253682">
                <a:lnSpc>
                  <a:spcPts val="3524"/>
                </a:lnSpc>
                <a:buFont typeface="Arial"/>
                <a:buChar char="•"/>
              </a:pPr>
              <a:r>
                <a:rPr lang="en-US" sz="2349">
                  <a:solidFill>
                    <a:srgbClr val="351F16"/>
                  </a:solidFill>
                  <a:latin typeface="Open Sauce Light"/>
                </a:rPr>
                <a:t>Top 10 tecnologías 2021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55939" y="1085850"/>
            <a:ext cx="5865668" cy="337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120">
                <a:solidFill>
                  <a:srgbClr val="0F4C81"/>
                </a:solidFill>
                <a:latin typeface="Oswald Bold"/>
              </a:rPr>
              <a:t>LA GESTIÓN MEDIOAMBIENTAL </a:t>
            </a:r>
          </a:p>
          <a:p>
            <a:pPr algn="ctr">
              <a:lnSpc>
                <a:spcPts val="6600"/>
              </a:lnSpc>
            </a:pPr>
            <a:r>
              <a:rPr lang="en-US" sz="6000" spc="120">
                <a:solidFill>
                  <a:srgbClr val="0F4C81"/>
                </a:solidFill>
                <a:latin typeface="Oswald Bold"/>
              </a:rPr>
              <a:t>COMO MOTOR DEL CAMBIO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294" t="16828" r="48494" b="13827"/>
          <a:stretch>
            <a:fillRect/>
          </a:stretch>
        </p:blipFill>
        <p:spPr>
          <a:xfrm>
            <a:off x="0" y="0"/>
            <a:ext cx="871537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50557" y="4463504"/>
            <a:ext cx="7294732" cy="136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9"/>
              </a:lnSpc>
            </a:pPr>
            <a:r>
              <a:rPr lang="en-US" sz="9049">
                <a:solidFill>
                  <a:srgbClr val="FFFFFF"/>
                </a:solidFill>
                <a:latin typeface="Antonio Bold"/>
              </a:rPr>
              <a:t>INTRODUCCIÓN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525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828" r="828"/>
          <a:stretch>
            <a:fillRect/>
          </a:stretch>
        </p:blipFill>
        <p:spPr>
          <a:xfrm>
            <a:off x="6800752" y="2403185"/>
            <a:ext cx="6404233" cy="7668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5081" r="15081"/>
          <a:stretch>
            <a:fillRect/>
          </a:stretch>
        </p:blipFill>
        <p:spPr>
          <a:xfrm>
            <a:off x="14072355" y="0"/>
            <a:ext cx="2607034" cy="102997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54666" y="680476"/>
            <a:ext cx="1850320" cy="11774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8213" y="1336385"/>
            <a:ext cx="5884380" cy="71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94"/>
              </a:lnSpc>
            </a:pPr>
            <a:r>
              <a:rPr lang="en-US" sz="47162">
                <a:solidFill>
                  <a:srgbClr val="E07125"/>
                </a:solidFill>
                <a:latin typeface="Antonio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00752" y="0"/>
            <a:ext cx="4553913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>
                <a:solidFill>
                  <a:srgbClr val="351F16"/>
                </a:solidFill>
                <a:latin typeface="Antonio Bold"/>
              </a:rPr>
              <a:t>USAR Y TIRAR </a:t>
            </a:r>
            <a:r>
              <a:rPr lang="en-US" sz="7000">
                <a:solidFill>
                  <a:srgbClr val="E90805"/>
                </a:solidFill>
                <a:latin typeface="Antonio Bold"/>
              </a:rPr>
              <a:t>01/08/1955</a:t>
            </a:r>
          </a:p>
        </p:txBody>
      </p:sp>
      <p:sp>
        <p:nvSpPr>
          <p:cNvPr id="8" name="TextBox 8"/>
          <p:cNvSpPr txBox="1"/>
          <p:nvPr/>
        </p:nvSpPr>
        <p:spPr>
          <a:xfrm rot="5400000">
            <a:off x="16197164" y="1613279"/>
            <a:ext cx="2276673" cy="48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2"/>
              </a:lnSpc>
            </a:pPr>
            <a:r>
              <a:rPr lang="en-US" sz="3210">
                <a:solidFill>
                  <a:srgbClr val="FD6925"/>
                </a:solidFill>
                <a:latin typeface="Antonio Bold"/>
              </a:rPr>
              <a:t>INTRODUCCIÓN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393" y="744901"/>
            <a:ext cx="2437746" cy="20765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391" y="3214660"/>
            <a:ext cx="5424789" cy="30378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03" t="18780" r="29354" b="45569"/>
          <a:stretch>
            <a:fillRect/>
          </a:stretch>
        </p:blipFill>
        <p:spPr>
          <a:xfrm>
            <a:off x="4063523" y="614398"/>
            <a:ext cx="2983048" cy="23376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961726" y="-1266359"/>
            <a:ext cx="6279657" cy="7363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54"/>
              </a:lnSpc>
            </a:pPr>
            <a:r>
              <a:rPr lang="en-US" sz="41600" dirty="0">
                <a:solidFill>
                  <a:srgbClr val="E07125"/>
                </a:solidFill>
                <a:latin typeface="Antonio Bold"/>
              </a:rPr>
              <a:t>02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555047" y="4236441"/>
            <a:ext cx="7793111" cy="1814117"/>
            <a:chOff x="0" y="0"/>
            <a:chExt cx="10390815" cy="241882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507868"/>
              <a:ext cx="10390815" cy="1910954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4090111" y="-47625"/>
              <a:ext cx="2210594" cy="555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E90805"/>
                  </a:solidFill>
                  <a:latin typeface="Montserrat Classic Bold"/>
                </a:rPr>
                <a:t>Agenda 21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63" y="6462175"/>
            <a:ext cx="5272876" cy="35152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33069" r="34768"/>
          <a:stretch>
            <a:fillRect/>
          </a:stretch>
        </p:blipFill>
        <p:spPr>
          <a:xfrm>
            <a:off x="7658633" y="6097323"/>
            <a:ext cx="2229899" cy="36977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3" r="1753"/>
          <a:stretch>
            <a:fillRect/>
          </a:stretch>
        </p:blipFill>
        <p:spPr>
          <a:xfrm>
            <a:off x="6103366" y="6097323"/>
            <a:ext cx="1886411" cy="13838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93" t="27108" r="15157" b="8576"/>
          <a:stretch>
            <a:fillRect/>
          </a:stretch>
        </p:blipFill>
        <p:spPr>
          <a:xfrm>
            <a:off x="10760788" y="6097323"/>
            <a:ext cx="7398502" cy="388010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75140" y="6507002"/>
            <a:ext cx="2513700" cy="625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3043">
                <a:solidFill>
                  <a:srgbClr val="E90805"/>
                </a:solidFill>
                <a:latin typeface="Mont Bold"/>
              </a:rPr>
              <a:t>Kioto 1997</a:t>
            </a:r>
          </a:p>
        </p:txBody>
      </p:sp>
      <p:sp>
        <p:nvSpPr>
          <p:cNvPr id="14" name="TextBox 14"/>
          <p:cNvSpPr txBox="1"/>
          <p:nvPr/>
        </p:nvSpPr>
        <p:spPr>
          <a:xfrm rot="5400000">
            <a:off x="10917476" y="1438490"/>
            <a:ext cx="2276673" cy="48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2"/>
              </a:lnSpc>
            </a:pPr>
            <a:r>
              <a:rPr lang="en-US" sz="3210">
                <a:solidFill>
                  <a:srgbClr val="FD6925"/>
                </a:solidFill>
                <a:latin typeface="Antonio Bold"/>
              </a:rPr>
              <a:t>INTRODUCCIÓN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35590" y="538198"/>
            <a:ext cx="1108373" cy="67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E90805"/>
                </a:solidFill>
                <a:latin typeface="Montserrat Classic Bold"/>
              </a:rPr>
              <a:t>1972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572534" y="6356540"/>
            <a:ext cx="1686766" cy="6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6"/>
              </a:lnSpc>
            </a:pPr>
            <a:r>
              <a:rPr lang="en-US" sz="4600">
                <a:solidFill>
                  <a:srgbClr val="E90805"/>
                </a:solidFill>
                <a:latin typeface="Anton Bold Italics"/>
              </a:rPr>
              <a:t>1,5 º 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35590" y="1626013"/>
            <a:ext cx="4175125" cy="101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E90805"/>
                </a:solidFill>
                <a:latin typeface="Montserrat Classic Bold"/>
              </a:rPr>
              <a:t>1973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E90805"/>
                </a:solidFill>
                <a:latin typeface="Montserrat Classic Bold"/>
              </a:rPr>
              <a:t>CRISIS DEL PETRÓLEO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52662" y="3343183"/>
            <a:ext cx="1124248" cy="67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Montserrat Classic Bold"/>
              </a:rPr>
              <a:t>1979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74534" y="2894852"/>
            <a:ext cx="5536605" cy="9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1">
                <a:solidFill>
                  <a:srgbClr val="0F4C81"/>
                </a:solidFill>
                <a:latin typeface="Montserrat Classic Bold"/>
              </a:rPr>
              <a:t>1980. </a:t>
            </a:r>
          </a:p>
          <a:p>
            <a:pPr algn="ctr">
              <a:lnSpc>
                <a:spcPts val="3963"/>
              </a:lnSpc>
            </a:pPr>
            <a:r>
              <a:rPr lang="en-US" sz="2831">
                <a:solidFill>
                  <a:srgbClr val="0F4C81"/>
                </a:solidFill>
                <a:latin typeface="Montserrat Classic Bold"/>
              </a:rPr>
              <a:t>Concepto "Economía Circular"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" t="1054" r="62045"/>
          <a:stretch>
            <a:fillRect/>
          </a:stretch>
        </p:blipFill>
        <p:spPr>
          <a:xfrm>
            <a:off x="0" y="0"/>
            <a:ext cx="557233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802"/>
          <a:stretch>
            <a:fillRect/>
          </a:stretch>
        </p:blipFill>
        <p:spPr>
          <a:xfrm>
            <a:off x="-4916620" y="942866"/>
            <a:ext cx="10488956" cy="831543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79525" y="1291352"/>
            <a:ext cx="6421059" cy="240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80"/>
              </a:lnSpc>
            </a:pPr>
            <a:r>
              <a:rPr lang="en-US" sz="7900">
                <a:solidFill>
                  <a:srgbClr val="351F16"/>
                </a:solidFill>
                <a:latin typeface="Antonio Bold"/>
              </a:rPr>
              <a:t>SOSTENIBILIDAD MEDIOAMBIENTAL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179525" y="4686299"/>
            <a:ext cx="9775235" cy="609503"/>
            <a:chOff x="0" y="0"/>
            <a:chExt cx="13033647" cy="81267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5381258" y="116299"/>
              <a:ext cx="661276" cy="580071"/>
              <a:chOff x="0" y="0"/>
              <a:chExt cx="6350000" cy="557022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3F7E44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0" y="-76200"/>
              <a:ext cx="13033647" cy="888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ntonio Bold Bold"/>
                </a:rPr>
                <a:t>ECONOMÍA CIRCULAR         ECONOMÍA SOSTENIBLE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79525" y="6340677"/>
            <a:ext cx="10463072" cy="222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5"/>
              </a:lnSpc>
            </a:pPr>
            <a:r>
              <a:rPr lang="en-US" sz="3147">
                <a:solidFill>
                  <a:srgbClr val="351F16"/>
                </a:solidFill>
                <a:latin typeface="Open Sauce Light"/>
              </a:rPr>
              <a:t>La sostenibilidad medioambiental hace referencia a formas de estructurar las actividades humanas que garantizan la preservación de los recursos de la biosfera y su calidad a lo largo del tiempo.</a:t>
            </a:r>
          </a:p>
        </p:txBody>
      </p:sp>
      <p:sp>
        <p:nvSpPr>
          <p:cNvPr id="11" name="TextBox 11"/>
          <p:cNvSpPr txBox="1"/>
          <p:nvPr/>
        </p:nvSpPr>
        <p:spPr>
          <a:xfrm rot="5400000">
            <a:off x="16120964" y="7301014"/>
            <a:ext cx="2276673" cy="48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2"/>
              </a:lnSpc>
            </a:pPr>
            <a:r>
              <a:rPr lang="en-US" sz="3210">
                <a:solidFill>
                  <a:srgbClr val="FD6925"/>
                </a:solidFill>
                <a:latin typeface="Antonio Bold"/>
              </a:rPr>
              <a:t>INTRODUCCIÓN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FC13BACC-A0A4-47E0-87F1-CA6E46B9B9B5}"/>
              </a:ext>
            </a:extLst>
          </p:cNvPr>
          <p:cNvSpPr txBox="1"/>
          <p:nvPr/>
        </p:nvSpPr>
        <p:spPr>
          <a:xfrm>
            <a:off x="12961726" y="-1266359"/>
            <a:ext cx="6279657" cy="7363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54"/>
              </a:lnSpc>
            </a:pPr>
            <a:r>
              <a:rPr lang="en-US" sz="41600" dirty="0">
                <a:solidFill>
                  <a:srgbClr val="E07125"/>
                </a:solidFill>
                <a:latin typeface="Antonio Bold"/>
              </a:rPr>
              <a:t>02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2704" y="0"/>
            <a:ext cx="16845296" cy="10287000"/>
            <a:chOff x="0" y="0"/>
            <a:chExt cx="2246039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17" b="29717"/>
            <a:stretch>
              <a:fillRect/>
            </a:stretch>
          </p:blipFill>
          <p:spPr>
            <a:xfrm>
              <a:off x="0" y="0"/>
              <a:ext cx="11166697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65" b="4365"/>
            <a:stretch>
              <a:fillRect/>
            </a:stretch>
          </p:blipFill>
          <p:spPr>
            <a:xfrm>
              <a:off x="11293697" y="0"/>
              <a:ext cx="11166697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65" b="4365"/>
            <a:stretch>
              <a:fillRect/>
            </a:stretch>
          </p:blipFill>
          <p:spPr>
            <a:xfrm>
              <a:off x="0" y="6921500"/>
              <a:ext cx="11166697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937" t="7382" r="340"/>
            <a:stretch>
              <a:fillRect/>
            </a:stretch>
          </p:blipFill>
          <p:spPr>
            <a:xfrm>
              <a:off x="11293697" y="6921500"/>
              <a:ext cx="11166697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665768" y="4184939"/>
            <a:ext cx="6203373" cy="1800225"/>
            <a:chOff x="0" y="0"/>
            <a:chExt cx="2098425" cy="6089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8425" cy="608965"/>
            </a:xfrm>
            <a:custGeom>
              <a:avLst/>
              <a:gdLst/>
              <a:ahLst/>
              <a:cxnLst/>
              <a:rect l="l" t="t" r="r" b="b"/>
              <a:pathLst>
                <a:path w="2098425" h="608965">
                  <a:moveTo>
                    <a:pt x="0" y="0"/>
                  </a:moveTo>
                  <a:lnTo>
                    <a:pt x="2098425" y="0"/>
                  </a:lnTo>
                  <a:lnTo>
                    <a:pt x="2098425" y="608965"/>
                  </a:lnTo>
                  <a:lnTo>
                    <a:pt x="0" y="608965"/>
                  </a:lnTo>
                  <a:close/>
                </a:path>
              </a:pathLst>
            </a:custGeom>
            <a:solidFill>
              <a:srgbClr val="E07125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442704" y="2591296"/>
            <a:ext cx="4071572" cy="255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21"/>
              </a:lnSpc>
            </a:pPr>
            <a:r>
              <a:rPr lang="en-US" sz="16684">
                <a:solidFill>
                  <a:srgbClr val="FFFFFF"/>
                </a:solidFill>
                <a:latin typeface="Antonio Bold"/>
              </a:rPr>
              <a:t>19</a:t>
            </a:r>
            <a:r>
              <a:rPr lang="en-US" sz="16684">
                <a:solidFill>
                  <a:srgbClr val="E07125"/>
                </a:solidFill>
                <a:latin typeface="Antonio Bold"/>
              </a:rPr>
              <a:t>80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27451" y="7977435"/>
            <a:ext cx="5319447" cy="255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21"/>
              </a:lnSpc>
            </a:pPr>
            <a:r>
              <a:rPr lang="en-US" sz="16684">
                <a:solidFill>
                  <a:srgbClr val="F1F0EA"/>
                </a:solidFill>
                <a:latin typeface="Antonio Bold"/>
              </a:rPr>
              <a:t>20</a:t>
            </a:r>
            <a:r>
              <a:rPr lang="en-US" sz="16684">
                <a:solidFill>
                  <a:srgbClr val="E07125"/>
                </a:solidFill>
                <a:latin typeface="Antonio Bold"/>
              </a:rPr>
              <a:t>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4377" y="4594870"/>
            <a:ext cx="5161951" cy="109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Antonio Bold"/>
              </a:rPr>
              <a:t>DIGITALIZACIÓN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59000" y="-415827"/>
            <a:ext cx="3716744" cy="460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26"/>
              </a:lnSpc>
            </a:pPr>
            <a:r>
              <a:rPr lang="en-US" sz="30189" dirty="0">
                <a:solidFill>
                  <a:srgbClr val="E07125"/>
                </a:solidFill>
                <a:latin typeface="Antonio Bold"/>
              </a:rPr>
              <a:t>03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1947" y="3090093"/>
            <a:ext cx="4475812" cy="4934935"/>
            <a:chOff x="0" y="0"/>
            <a:chExt cx="5967749" cy="6579914"/>
          </a:xfrm>
        </p:grpSpPr>
        <p:sp>
          <p:nvSpPr>
            <p:cNvPr id="3" name="AutoShape 3"/>
            <p:cNvSpPr/>
            <p:nvPr/>
          </p:nvSpPr>
          <p:spPr>
            <a:xfrm>
              <a:off x="0" y="6567214"/>
              <a:ext cx="5967749" cy="12700"/>
            </a:xfrm>
            <a:prstGeom prst="rect">
              <a:avLst/>
            </a:prstGeom>
            <a:solidFill>
              <a:srgbClr val="351F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5967749" cy="5836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66440" lvl="1" indent="-383220">
                <a:lnSpc>
                  <a:spcPts val="4969"/>
                </a:lnSpc>
                <a:buFont typeface="Arial"/>
                <a:buChar char="•"/>
              </a:pPr>
              <a:r>
                <a:rPr lang="en-US" sz="3549">
                  <a:solidFill>
                    <a:srgbClr val="351F16"/>
                  </a:solidFill>
                  <a:latin typeface="Open Sauce Light Bold"/>
                </a:rPr>
                <a:t>IoT</a:t>
              </a:r>
            </a:p>
            <a:p>
              <a:pPr marL="766440" lvl="1" indent="-383220">
                <a:lnSpc>
                  <a:spcPts val="4969"/>
                </a:lnSpc>
                <a:buFont typeface="Arial"/>
                <a:buChar char="•"/>
              </a:pPr>
              <a:r>
                <a:rPr lang="en-US" sz="3549">
                  <a:solidFill>
                    <a:srgbClr val="351F16"/>
                  </a:solidFill>
                  <a:latin typeface="Open Sauce Light Bold"/>
                </a:rPr>
                <a:t>AI</a:t>
              </a:r>
            </a:p>
            <a:p>
              <a:pPr marL="766440" lvl="1" indent="-383220">
                <a:lnSpc>
                  <a:spcPts val="4969"/>
                </a:lnSpc>
                <a:buFont typeface="Arial"/>
                <a:buChar char="•"/>
              </a:pPr>
              <a:r>
                <a:rPr lang="en-US" sz="3549">
                  <a:solidFill>
                    <a:srgbClr val="351F16"/>
                  </a:solidFill>
                  <a:latin typeface="Open Sauce Light Bold"/>
                </a:rPr>
                <a:t>ROBÓTICA</a:t>
              </a:r>
            </a:p>
            <a:p>
              <a:pPr marL="766440" lvl="1" indent="-383220">
                <a:lnSpc>
                  <a:spcPts val="4969"/>
                </a:lnSpc>
                <a:buFont typeface="Arial"/>
                <a:buChar char="•"/>
              </a:pPr>
              <a:r>
                <a:rPr lang="en-US" sz="3549">
                  <a:solidFill>
                    <a:srgbClr val="000000"/>
                  </a:solidFill>
                  <a:latin typeface="Open Sauce Light Bold"/>
                </a:rPr>
                <a:t>BLOCKCHAIN</a:t>
              </a:r>
            </a:p>
            <a:p>
              <a:pPr marL="766440" lvl="1" indent="-383220">
                <a:lnSpc>
                  <a:spcPts val="4969"/>
                </a:lnSpc>
                <a:buFont typeface="Arial"/>
                <a:buChar char="•"/>
              </a:pPr>
              <a:r>
                <a:rPr lang="en-US" sz="3549">
                  <a:solidFill>
                    <a:srgbClr val="351F16"/>
                  </a:solidFill>
                  <a:latin typeface="Open Sauce Light Bold"/>
                </a:rPr>
                <a:t>BIG DATA</a:t>
              </a:r>
            </a:p>
            <a:p>
              <a:pPr marL="766440" lvl="1" indent="-383220">
                <a:lnSpc>
                  <a:spcPts val="4969"/>
                </a:lnSpc>
                <a:buFont typeface="Arial"/>
                <a:buChar char="•"/>
              </a:pPr>
              <a:r>
                <a:rPr lang="en-US" sz="3549">
                  <a:solidFill>
                    <a:srgbClr val="351F16"/>
                  </a:solidFill>
                  <a:latin typeface="Open Sauce Light Bold"/>
                </a:rPr>
                <a:t>REALIDAD AUMENTADA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05" r="30105"/>
          <a:stretch>
            <a:fillRect/>
          </a:stretch>
        </p:blipFill>
        <p:spPr>
          <a:xfrm>
            <a:off x="0" y="0"/>
            <a:ext cx="6160673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31" r="30031"/>
          <a:stretch>
            <a:fillRect/>
          </a:stretch>
        </p:blipFill>
        <p:spPr>
          <a:xfrm>
            <a:off x="0" y="0"/>
            <a:ext cx="6160673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66947" y="657488"/>
            <a:ext cx="5161951" cy="109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351F16"/>
                </a:solidFill>
                <a:latin typeface="Antonio Bold"/>
              </a:rPr>
              <a:t>DIGITALIZACIÓN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06664" y="1754803"/>
            <a:ext cx="5882517" cy="728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36"/>
              </a:lnSpc>
            </a:pPr>
            <a:r>
              <a:rPr lang="en-US" sz="47780">
                <a:solidFill>
                  <a:srgbClr val="E07125"/>
                </a:solidFill>
                <a:latin typeface="Antonio 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5876290" y="1551151"/>
            <a:ext cx="2276673" cy="48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2"/>
              </a:lnSpc>
            </a:pPr>
            <a:r>
              <a:rPr lang="en-US" sz="3210">
                <a:solidFill>
                  <a:srgbClr val="FD6925"/>
                </a:solidFill>
                <a:latin typeface="Antonio Bold"/>
              </a:rPr>
              <a:t>INTRODUCCIÓN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47874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5" b="2075"/>
          <a:stretch>
            <a:fillRect/>
          </a:stretch>
        </p:blipFill>
        <p:spPr>
          <a:xfrm>
            <a:off x="0" y="0"/>
            <a:ext cx="7154957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40603" y="4463504"/>
            <a:ext cx="7908766" cy="136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9"/>
              </a:lnSpc>
            </a:pPr>
            <a:r>
              <a:rPr lang="en-US" sz="9049">
                <a:solidFill>
                  <a:srgbClr val="FFFFFF"/>
                </a:solidFill>
                <a:latin typeface="Antonio Bold"/>
              </a:rPr>
              <a:t>ESCENARIO ACTUAL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485</Words>
  <Application>Microsoft Office PowerPoint</Application>
  <PresentationFormat>Personalizado</PresentationFormat>
  <Paragraphs>138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2" baseType="lpstr">
      <vt:lpstr>Mr Dafoe</vt:lpstr>
      <vt:lpstr>Montserrat Classic Bold</vt:lpstr>
      <vt:lpstr>Open Sauce Light</vt:lpstr>
      <vt:lpstr>Arial</vt:lpstr>
      <vt:lpstr>Antonio Bold</vt:lpstr>
      <vt:lpstr>Open Sauce Light Bold</vt:lpstr>
      <vt:lpstr>Calibri</vt:lpstr>
      <vt:lpstr>Antonio Bold Bold</vt:lpstr>
      <vt:lpstr>Now Bold</vt:lpstr>
      <vt:lpstr>Mont Bold</vt:lpstr>
      <vt:lpstr>Oswald Bold</vt:lpstr>
      <vt:lpstr>Anton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CONTENIDO</dc:title>
  <dc:creator>joan ros</dc:creator>
  <cp:lastModifiedBy>joan ros</cp:lastModifiedBy>
  <cp:revision>2</cp:revision>
  <dcterms:created xsi:type="dcterms:W3CDTF">2006-08-16T00:00:00Z</dcterms:created>
  <dcterms:modified xsi:type="dcterms:W3CDTF">2021-12-14T00:04:31Z</dcterms:modified>
  <dc:identifier>DAEw1HUj3QU</dc:identifier>
</cp:coreProperties>
</file>